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06" r:id="rId11"/>
    <p:sldId id="302" r:id="rId12"/>
    <p:sldId id="307" r:id="rId13"/>
    <p:sldId id="308" r:id="rId14"/>
    <p:sldId id="300" r:id="rId15"/>
    <p:sldId id="30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26"/>
  </p:normalViewPr>
  <p:slideViewPr>
    <p:cSldViewPr snapToGrid="0">
      <p:cViewPr varScale="1">
        <p:scale>
          <a:sx n="97" d="100"/>
          <a:sy n="97" d="100"/>
        </p:scale>
        <p:origin x="225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Expand</a:t>
          </a: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Foster collaborative growth</a:t>
          </a:r>
        </a:p>
      </dgm:t>
    </dgm:pt>
    <dgm:pt modelId="{5DD5E854-B70B-4927-93DD-9B930567F2D9}" type="par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Enhance</a:t>
          </a: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485168C-07AD-4DE6-B17E-1E96E93777D7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Ensure a tailored </a:t>
          </a:r>
          <a:br>
            <a:rPr lang="en-US" sz="1800" dirty="0">
              <a:solidFill>
                <a:schemeClr val="tx1"/>
              </a:solidFill>
            </a:rPr>
          </a:br>
          <a:r>
            <a:rPr lang="en-US" sz="1800" dirty="0">
              <a:solidFill>
                <a:schemeClr val="tx1"/>
              </a:solidFill>
            </a:rPr>
            <a:t>and user-focused experience</a:t>
          </a:r>
        </a:p>
      </dgm:t>
    </dgm:pt>
    <dgm:pt modelId="{2EA2CE1F-978B-4B0A-92B2-CA23FBAEB8C0}" type="par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05F43B89-7F05-43F2-A0A8-66E0914D6EC4}" type="sibTrans" cxnId="{B374803A-F1D8-4C12-8B03-25954CE7DDA9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 anchor="ctr"/>
        <a:lstStyle/>
        <a:p>
          <a:pPr algn="ctr">
            <a:buNone/>
          </a:pPr>
          <a:r>
            <a:rPr lang="en-US" sz="1800" b="1" dirty="0">
              <a:solidFill>
                <a:schemeClr val="tx1"/>
              </a:solidFill>
              <a:latin typeface="+mj-lt"/>
            </a:rPr>
            <a:t>Explore</a:t>
          </a: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ABC1EDDD-C08B-4F9C-8453-9CEFCC2AF319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r>
            <a:rPr lang="en-US" sz="1800" dirty="0">
              <a:solidFill>
                <a:schemeClr val="tx1"/>
              </a:solidFill>
            </a:rPr>
            <a:t>Capitalize on emerging global markets</a:t>
          </a: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3" custLinFactNeighborX="12445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1" presStyleCnt="3" custScaleX="114921" custLinFactNeighborX="731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2" presStyleCnt="3" custLinFactNeighborX="9939">
        <dgm:presLayoutVars>
          <dgm:bulletEnabled val="1"/>
        </dgm:presLayoutVars>
      </dgm:prSet>
      <dgm:spPr/>
    </dgm:pt>
  </dgm:ptLst>
  <dgm:cxnLst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9D392D43-4099-4B79-8DD5-557B00495ACE}" type="presOf" srcId="{C485168C-07AD-4DE6-B17E-1E96E93777D7}" destId="{0E6AC4B0-7D9E-4235-A5C0-FC9C6164F4E5}" srcOrd="0" destOrd="0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C3CEA5CA-F759-4A50-A9DB-80C0367BF0E9}" type="presOf" srcId="{ABC1EDDD-C08B-4F9C-8453-9CEFCC2AF319}" destId="{15FC8055-A66C-4D2F-99E2-55FD986FF3F4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160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Expand</a:t>
          </a:r>
        </a:p>
      </dsp:txBody>
      <dsp:txXfrm>
        <a:off x="594160" y="5089"/>
        <a:ext cx="2249305" cy="1188000"/>
      </dsp:txXfrm>
    </dsp:sp>
    <dsp:sp modelId="{FDEC72F1-79D0-44B6-8429-0F39785C9AD0}">
      <dsp:nvSpPr>
        <dsp:cNvPr id="0" name=""/>
        <dsp:cNvSpPr/>
      </dsp:nvSpPr>
      <dsp:spPr>
        <a:xfrm>
          <a:off x="342378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Foster collaborative growth</a:t>
          </a:r>
        </a:p>
      </dsp:txBody>
      <dsp:txXfrm>
        <a:off x="342378" y="1341589"/>
        <a:ext cx="2749844" cy="985359"/>
      </dsp:txXfrm>
    </dsp:sp>
    <dsp:sp modelId="{8FBF96FC-7A6C-4977-AC0C-35CDC7270E23}">
      <dsp:nvSpPr>
        <dsp:cNvPr id="0" name=""/>
        <dsp:cNvSpPr/>
      </dsp:nvSpPr>
      <dsp:spPr>
        <a:xfrm>
          <a:off x="3426617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Enhance</a:t>
          </a:r>
        </a:p>
      </dsp:txBody>
      <dsp:txXfrm>
        <a:off x="4020617" y="5089"/>
        <a:ext cx="2249305" cy="1188000"/>
      </dsp:txXfrm>
    </dsp:sp>
    <dsp:sp modelId="{0E6AC4B0-7D9E-4235-A5C0-FC9C6164F4E5}">
      <dsp:nvSpPr>
        <dsp:cNvPr id="0" name=""/>
        <dsp:cNvSpPr/>
      </dsp:nvSpPr>
      <dsp:spPr>
        <a:xfrm>
          <a:off x="3422616" y="1341589"/>
          <a:ext cx="3160148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Ensure a tailored 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en-US" sz="1800" kern="1200" dirty="0">
              <a:solidFill>
                <a:schemeClr val="tx1"/>
              </a:solidFill>
            </a:rPr>
            <a:t>and user-focused experience</a:t>
          </a:r>
        </a:p>
      </dsp:txBody>
      <dsp:txXfrm>
        <a:off x="3422616" y="1341589"/>
        <a:ext cx="3160148" cy="985359"/>
      </dsp:txXfrm>
    </dsp:sp>
    <dsp:sp modelId="{504C6F9B-242F-4BEF-BA77-A2E4D823CECC}">
      <dsp:nvSpPr>
        <dsp:cNvPr id="0" name=""/>
        <dsp:cNvSpPr/>
      </dsp:nvSpPr>
      <dsp:spPr>
        <a:xfrm>
          <a:off x="6647922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+mj-lt"/>
            </a:rPr>
            <a:t>Explore</a:t>
          </a:r>
        </a:p>
      </dsp:txBody>
      <dsp:txXfrm>
        <a:off x="7241922" y="5089"/>
        <a:ext cx="2249305" cy="1188000"/>
      </dsp:txXfrm>
    </dsp:sp>
    <dsp:sp modelId="{15FC8055-A66C-4D2F-99E2-55FD986FF3F4}">
      <dsp:nvSpPr>
        <dsp:cNvPr id="0" name=""/>
        <dsp:cNvSpPr/>
      </dsp:nvSpPr>
      <dsp:spPr>
        <a:xfrm>
          <a:off x="6921229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Capitalize on emerging global markets</a:t>
          </a:r>
        </a:p>
      </dsp:txBody>
      <dsp:txXfrm>
        <a:off x="6921229" y="1341589"/>
        <a:ext cx="2749844" cy="985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11/22/2025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11/22/2025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adatum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Pitch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US" dirty="0"/>
              <a:t>Frey Munch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/>
          <a:lstStyle/>
          <a:p>
            <a:r>
              <a:rPr lang="en-US" dirty="0"/>
              <a:t>PRODUCT LAUNCH</a:t>
            </a:r>
          </a:p>
          <a:p>
            <a:pPr lvl="1"/>
            <a:r>
              <a:rPr lang="en-US" dirty="0"/>
              <a:t>Successful introduction of our product to market</a:t>
            </a:r>
          </a:p>
          <a:p>
            <a:endParaRPr lang="en-US" dirty="0"/>
          </a:p>
          <a:p>
            <a:r>
              <a:rPr lang="en-US" dirty="0"/>
              <a:t>10,000 USER MILESTONE</a:t>
            </a:r>
          </a:p>
          <a:p>
            <a:pPr lvl="1"/>
            <a:r>
              <a:rPr lang="en-US" dirty="0"/>
              <a:t>Substantial user base, indicating growing demand</a:t>
            </a:r>
          </a:p>
          <a:p>
            <a:endParaRPr lang="en-US" dirty="0"/>
          </a:p>
          <a:p>
            <a:r>
              <a:rPr lang="en-US" dirty="0"/>
              <a:t>STRATEGIC PARTNERSHIP</a:t>
            </a:r>
          </a:p>
          <a:p>
            <a:pPr lvl="1"/>
            <a:r>
              <a:rPr lang="en-US" dirty="0"/>
              <a:t>Expanding market presence and capabilities</a:t>
            </a:r>
          </a:p>
          <a:p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1C299063-CA28-BA61-77D9-CB6A372955EF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971054674"/>
              </p:ext>
            </p:extLst>
          </p:nvPr>
        </p:nvGraphicFramePr>
        <p:xfrm>
          <a:off x="5614988" y="1838325"/>
          <a:ext cx="5354060" cy="426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70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67703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MILESTONE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QUARTER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launch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10,000 </a:t>
                      </a:r>
                      <a:br>
                        <a:rPr lang="en-US" dirty="0"/>
                      </a:br>
                      <a:r>
                        <a:rPr lang="en-US" dirty="0"/>
                        <a:t>user milestone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Strategic partnership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Campaign launch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20545392"/>
              </p:ext>
            </p:extLst>
          </p:nvPr>
        </p:nvGraphicFramePr>
        <p:xfrm>
          <a:off x="850900" y="1828800"/>
          <a:ext cx="1012190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47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QUARTER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REVENUE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EXPENSES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+mj-lt"/>
                        </a:rPr>
                        <a:t>NET PROFIT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/>
          <a:lstStyle/>
          <a:p>
            <a:r>
              <a:rPr lang="en-US" dirty="0"/>
              <a:t>With this product, Adatum Corporation is positioned for success in the dynamic market. </a:t>
            </a:r>
          </a:p>
          <a:p>
            <a:r>
              <a:rPr lang="en-US" dirty="0"/>
              <a:t>With a focus on innovation, user experience, and strategic growth, we anticipate reaching new heights in the coming year.</a:t>
            </a:r>
          </a:p>
          <a:p>
            <a:r>
              <a:rPr lang="en-US" dirty="0"/>
              <a:t>Our commitment to user satisfaction underscores every aspect of our operations</a:t>
            </a:r>
          </a:p>
          <a:p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E6AD0AA-58A6-5A6D-4BF7-5963B235CA74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/>
          <a:lstStyle/>
          <a:p>
            <a:r>
              <a:rPr lang="en-US" dirty="0"/>
              <a:t>Strong market positioning</a:t>
            </a:r>
          </a:p>
          <a:p>
            <a:r>
              <a:rPr lang="en-US" dirty="0"/>
              <a:t>Robust growth strategy</a:t>
            </a:r>
          </a:p>
          <a:p>
            <a:r>
              <a:rPr lang="en-US" dirty="0"/>
              <a:t>Innovative product development</a:t>
            </a:r>
          </a:p>
          <a:p>
            <a:r>
              <a:rPr lang="en-US" dirty="0"/>
              <a:t>Commitment to user satisfaction</a:t>
            </a:r>
          </a:p>
          <a:p>
            <a:endParaRPr lang="en-US" dirty="0"/>
          </a:p>
        </p:txBody>
      </p:sp>
      <p:pic>
        <p:nvPicPr>
          <p:cNvPr id="32" name="Picture Placeholder 31" descr="Close up of skyscrapers">
            <a:extLst>
              <a:ext uri="{FF2B5EF4-FFF2-40B4-BE49-F238E27FC236}">
                <a16:creationId xmlns:a16="http://schemas.microsoft.com/office/drawing/2014/main" id="{24A9B74D-E2A1-3529-BC0C-6F3E582BA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6812280" y="4242816"/>
            <a:ext cx="4123944" cy="2615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/>
          <a:lstStyle/>
          <a:p>
            <a:r>
              <a:rPr lang="en-US" dirty="0"/>
              <a:t>Frey Munch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mirjam@adatum.com</a:t>
            </a:r>
            <a:endParaRPr lang="en-US" dirty="0"/>
          </a:p>
          <a:p>
            <a:r>
              <a:rPr lang="en-US" dirty="0"/>
              <a:t>www.adatum.com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Picture Placeholder 4" descr="Close-up of skyscraper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/>
          <a:lstStyle/>
          <a:p>
            <a:r>
              <a:rPr lang="en-US" dirty="0"/>
              <a:t>About us</a:t>
            </a:r>
          </a:p>
          <a:p>
            <a:r>
              <a:rPr lang="en-US" dirty="0"/>
              <a:t>Product overview</a:t>
            </a:r>
          </a:p>
          <a:p>
            <a:r>
              <a:rPr lang="en-US" dirty="0"/>
              <a:t>Market overview</a:t>
            </a:r>
          </a:p>
          <a:p>
            <a:r>
              <a:rPr lang="en-US" dirty="0"/>
              <a:t>Growth strategy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640080"/>
            <a:ext cx="5093208" cy="218922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anchor="t"/>
          <a:lstStyle/>
          <a:p>
            <a:r>
              <a:rPr lang="en-US" dirty="0"/>
              <a:t>Aiming to revolutionize industries through our forward-thinking solutions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6839712" cy="1746504"/>
          </a:xfrm>
        </p:spPr>
        <p:txBody>
          <a:bodyPr anchor="b"/>
          <a:lstStyle/>
          <a:p>
            <a:r>
              <a:rPr lang="en-US" dirty="0"/>
              <a:t>MARKET</a:t>
            </a:r>
            <a:br>
              <a:rPr lang="en-US" dirty="0"/>
            </a:br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anchor="b"/>
          <a:lstStyle/>
          <a:p>
            <a:r>
              <a:rPr lang="en-US" dirty="0"/>
              <a:t>Stands out in market</a:t>
            </a:r>
          </a:p>
          <a:p>
            <a:r>
              <a:rPr lang="en-US" dirty="0"/>
              <a:t>Innovative features</a:t>
            </a:r>
          </a:p>
          <a:p>
            <a:r>
              <a:rPr lang="en-US" dirty="0"/>
              <a:t>Provides unique solution</a:t>
            </a:r>
          </a:p>
          <a:p>
            <a:r>
              <a:rPr lang="en-US" dirty="0"/>
              <a:t>Edge over competitors</a:t>
            </a:r>
          </a:p>
          <a:p>
            <a:r>
              <a:rPr lang="en-US" dirty="0"/>
              <a:t>User-focused design</a:t>
            </a:r>
          </a:p>
          <a:p>
            <a:r>
              <a:rPr lang="en-US" dirty="0"/>
              <a:t>Prioritizes user experience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1325880"/>
            <a:ext cx="5093208" cy="2816352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/>
          <a:lstStyle/>
          <a:p>
            <a:r>
              <a:rPr lang="en-US" dirty="0"/>
              <a:t>Combining functionality and user-friendliness, we empower users to streamline operations and boost efficiency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420624"/>
            <a:ext cx="10954512" cy="1463040"/>
          </a:xfrm>
        </p:spPr>
        <p:txBody>
          <a:bodyPr/>
          <a:lstStyle/>
          <a:p>
            <a:r>
              <a:rPr lang="en-US" noProof="0" dirty="0"/>
              <a:t>Product benefits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/>
          <a:p>
            <a:r>
              <a:rPr lang="en-US" dirty="0"/>
              <a:t>Increased productivity</a:t>
            </a:r>
          </a:p>
          <a:p>
            <a:r>
              <a:rPr lang="en-US" dirty="0"/>
              <a:t>Seamless integration</a:t>
            </a:r>
          </a:p>
          <a:p>
            <a:r>
              <a:rPr lang="en-US" dirty="0"/>
              <a:t>Enhanced user experience</a:t>
            </a:r>
          </a:p>
          <a:p>
            <a:r>
              <a:rPr lang="en-US" dirty="0"/>
              <a:t>Scalability for future growth</a:t>
            </a:r>
          </a:p>
          <a:p>
            <a:r>
              <a:rPr lang="en-US" dirty="0"/>
              <a:t>User-friendly learning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/>
          <a:lstStyle/>
          <a:p>
            <a:r>
              <a:rPr lang="en-US" dirty="0"/>
              <a:t>Market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68680"/>
            <a:ext cx="5248656" cy="2157984"/>
          </a:xfrm>
        </p:spPr>
        <p:txBody>
          <a:bodyPr anchor="t"/>
          <a:lstStyle/>
          <a:p>
            <a:r>
              <a:rPr lang="en-US" dirty="0"/>
              <a:t>Competitive landscape</a:t>
            </a:r>
          </a:p>
        </p:txBody>
      </p:sp>
      <p:pic>
        <p:nvPicPr>
          <p:cNvPr id="23" name="Picture Placeholder 22" descr="View of city skyscrapers looking up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/>
          <a:lstStyle/>
          <a:p>
            <a:r>
              <a:rPr lang="en-US" dirty="0"/>
              <a:t>STRONG MARKET PRESENCE</a:t>
            </a:r>
          </a:p>
          <a:p>
            <a:pPr lvl="1"/>
            <a:r>
              <a:rPr lang="en-US" dirty="0"/>
              <a:t>Positioned as a market leader</a:t>
            </a:r>
          </a:p>
          <a:p>
            <a:pPr lvl="1"/>
            <a:r>
              <a:rPr lang="en-US" dirty="0"/>
              <a:t>Leveraging a robust infrastructure</a:t>
            </a:r>
          </a:p>
          <a:p>
            <a:pPr lvl="1"/>
            <a:r>
              <a:rPr lang="en-US" dirty="0"/>
              <a:t>Dedicated team of experts</a:t>
            </a:r>
          </a:p>
          <a:p>
            <a:pPr lvl="1"/>
            <a:r>
              <a:rPr lang="en-US" dirty="0"/>
              <a:t>Outperforming competitors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64D6ACC-22BB-B3AD-E797-74518F06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NEED:</a:t>
            </a:r>
          </a:p>
          <a:p>
            <a:pPr lvl="1"/>
            <a:r>
              <a:rPr lang="en-US" dirty="0"/>
              <a:t>More agility and adaptability</a:t>
            </a:r>
          </a:p>
          <a:p>
            <a:pPr lvl="1"/>
            <a:r>
              <a:rPr lang="en-US" dirty="0"/>
              <a:t>Stronger competitive edge</a:t>
            </a:r>
          </a:p>
          <a:p>
            <a:pPr lvl="1"/>
            <a:r>
              <a:rPr lang="en-US" dirty="0"/>
              <a:t>Ability to adapt swiftly</a:t>
            </a:r>
          </a:p>
          <a:p>
            <a:pPr lvl="1"/>
            <a:r>
              <a:rPr lang="en-US" dirty="0"/>
              <a:t>Stay ahead of the curve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/>
          <a:lstStyle/>
          <a:p>
            <a:pPr lvl="0"/>
            <a:r>
              <a:rPr lang="en-US" noProof="0" dirty="0"/>
              <a:t>Expand market reach through strategic partnerships</a:t>
            </a:r>
          </a:p>
          <a:p>
            <a:pPr lvl="0"/>
            <a:r>
              <a:rPr lang="en-US" noProof="0" dirty="0"/>
              <a:t>Enhance product features based on user feedback</a:t>
            </a:r>
          </a:p>
          <a:p>
            <a:pPr lvl="0"/>
            <a:r>
              <a:rPr lang="en-US" noProof="0" dirty="0"/>
              <a:t>Explore international market opportunities</a:t>
            </a:r>
          </a:p>
          <a:p>
            <a:endParaRPr lang="en-US" dirty="0"/>
          </a:p>
        </p:txBody>
      </p:sp>
      <p:graphicFrame>
        <p:nvGraphicFramePr>
          <p:cNvPr id="7" name="Content Placeholder 4" descr="Basic chevron process SmartArt graphic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1156014171"/>
              </p:ext>
            </p:extLst>
          </p:nvPr>
        </p:nvGraphicFramePr>
        <p:xfrm>
          <a:off x="850900" y="3949700"/>
          <a:ext cx="10085388" cy="233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334</Words>
  <Application>Microsoft Office PowerPoint</Application>
  <PresentationFormat>Widescreen</PresentationFormat>
  <Paragraphs>111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Avenir Next LT Pro</vt:lpstr>
      <vt:lpstr>Avenir Next LT Pro Light</vt:lpstr>
      <vt:lpstr>Calibri</vt:lpstr>
      <vt:lpstr>Custom</vt:lpstr>
      <vt:lpstr>Product Pitch deck</vt:lpstr>
      <vt:lpstr>AGENDA</vt:lpstr>
      <vt:lpstr>Introduction</vt:lpstr>
      <vt:lpstr>MARKET COMPARISON</vt:lpstr>
      <vt:lpstr>PRODUCT OVERVIEW</vt:lpstr>
      <vt:lpstr>Product benefits</vt:lpstr>
      <vt:lpstr>Market overview</vt:lpstr>
      <vt:lpstr>Competitive landscape</vt:lpstr>
      <vt:lpstr>Growth strategy</vt:lpstr>
      <vt:lpstr>Traction</vt:lpstr>
      <vt:lpstr>Financials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Rihan Akhtar</dc:creator>
  <cp:lastModifiedBy>Rihan Akhtar</cp:lastModifiedBy>
  <cp:revision>1</cp:revision>
  <dcterms:created xsi:type="dcterms:W3CDTF">2025-11-22T05:32:27Z</dcterms:created>
  <dcterms:modified xsi:type="dcterms:W3CDTF">2025-11-22T05:32:48Z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